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/>
          <p:nvPr>
            <p:ph type="title"/>
          </p:nvPr>
        </p:nvSpPr>
        <p:spPr>
          <a:xfrm>
            <a:off x="355600" y="205105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4" name="Body Level One…"/>
          <p:cNvSpPr/>
          <p:nvPr>
            <p:ph type="body" sz="quarter" idx="1"/>
          </p:nvPr>
        </p:nvSpPr>
        <p:spPr>
          <a:xfrm>
            <a:off x="355600" y="5160416"/>
            <a:ext cx="12293600" cy="140548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Rectangle"/>
          <p:cNvSpPr/>
          <p:nvPr/>
        </p:nvSpPr>
        <p:spPr>
          <a:xfrm>
            <a:off x="-440284" y="9286130"/>
            <a:ext cx="13478968" cy="477740"/>
          </a:xfrm>
          <a:prstGeom prst="rect">
            <a:avLst/>
          </a:prstGeom>
          <a:solidFill>
            <a:srgbClr val="0099C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AAD6"/>
                </a:solidFill>
              </a:defRPr>
            </a:pPr>
          </a:p>
        </p:txBody>
      </p:sp>
      <p:pic>
        <p:nvPicPr>
          <p:cNvPr id="16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480" y="9416008"/>
            <a:ext cx="1034040" cy="217985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–Johnny Appleseed"/>
          <p:cNvSpPr/>
          <p:nvPr>
            <p:ph type="body" sz="quarter" idx="13"/>
          </p:nvPr>
        </p:nvSpPr>
        <p:spPr>
          <a:xfrm>
            <a:off x="1270000" y="5689600"/>
            <a:ext cx="10464800" cy="584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8" name="“Type a quote here.”"/>
          <p:cNvSpPr/>
          <p:nvPr>
            <p:ph type="body" sz="quarter" idx="14"/>
          </p:nvPr>
        </p:nvSpPr>
        <p:spPr>
          <a:xfrm>
            <a:off x="1270000" y="4095749"/>
            <a:ext cx="10464800" cy="7620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13.jpg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eoCat-logo.png"/>
          <p:cNvSpPr/>
          <p:nvPr>
            <p:ph type="pic" idx="13"/>
          </p:nvPr>
        </p:nvSpPr>
        <p:spPr>
          <a:xfrm>
            <a:off x="1346199" y="520700"/>
            <a:ext cx="10388601" cy="5860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5" name="Title Text"/>
          <p:cNvSpPr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6" name="Body Level One…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Text"/>
          <p:cNvSpPr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vertical-logo-trans.png"/>
          <p:cNvSpPr/>
          <p:nvPr>
            <p:ph type="pic" sz="half" idx="13"/>
          </p:nvPr>
        </p:nvSpPr>
        <p:spPr>
          <a:xfrm>
            <a:off x="6705600" y="609600"/>
            <a:ext cx="5359401" cy="7759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3" name="Title Text"/>
          <p:cNvSpPr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/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>
                <a:latin typeface="Open Sans Light"/>
                <a:ea typeface="Open Sans Light"/>
                <a:cs typeface="Open Sans Light"/>
                <a:sym typeface="Open Sans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C-200x200-transp.png"/>
          <p:cNvSpPr/>
          <p:nvPr>
            <p:ph type="pic" sz="half" idx="13"/>
          </p:nvPr>
        </p:nvSpPr>
        <p:spPr>
          <a:xfrm>
            <a:off x="6870699" y="2787650"/>
            <a:ext cx="5283201" cy="6184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0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Body Level One…"/>
          <p:cNvSpPr/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Body Level One…"/>
          <p:cNvSpPr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>
                <a:latin typeface="Open Sans Light"/>
                <a:ea typeface="Open Sans Light"/>
                <a:cs typeface="Open Sans Light"/>
                <a:sym typeface="Open Sans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IMG_6086.png"/>
          <p:cNvSpPr/>
          <p:nvPr>
            <p:ph type="pic" sz="quarter" idx="13"/>
          </p:nvPr>
        </p:nvSpPr>
        <p:spPr>
          <a:xfrm>
            <a:off x="6661150" y="4796656"/>
            <a:ext cx="5803900" cy="41124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miller_world_physical_wall_mural_lg.jpg"/>
          <p:cNvSpPr/>
          <p:nvPr>
            <p:ph type="pic" sz="quarter" idx="14"/>
          </p:nvPr>
        </p:nvSpPr>
        <p:spPr>
          <a:xfrm>
            <a:off x="6661150" y="330200"/>
            <a:ext cx="5803900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9" name="GeoCatFOSS4g2015ad1.png"/>
          <p:cNvSpPr/>
          <p:nvPr>
            <p:ph type="pic" sz="half" idx="15"/>
          </p:nvPr>
        </p:nvSpPr>
        <p:spPr>
          <a:xfrm>
            <a:off x="537567" y="310008"/>
            <a:ext cx="5808231" cy="85926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Rectangle"/>
          <p:cNvSpPr/>
          <p:nvPr/>
        </p:nvSpPr>
        <p:spPr>
          <a:xfrm>
            <a:off x="-427584" y="9286130"/>
            <a:ext cx="13478968" cy="477740"/>
          </a:xfrm>
          <a:prstGeom prst="rect">
            <a:avLst/>
          </a:prstGeom>
          <a:solidFill>
            <a:srgbClr val="0099C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AAD6"/>
                </a:solidFill>
              </a:defRPr>
            </a:pPr>
          </a:p>
        </p:txBody>
      </p:sp>
      <p:pic>
        <p:nvPicPr>
          <p:cNvPr id="4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480" y="9416008"/>
            <a:ext cx="1034040" cy="21798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Body Level One…"/>
          <p:cNvSpPr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/>
          <p:nvPr>
            <p:ph type="sldNum" sz="quarter" idx="2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LDProxy.net" TargetMode="Externa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data.overheid.nl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hyperlink" Target="http://booking.com" TargetMode="Externa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data.overheid.nl" TargetMode="Externa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schema.org/Review" TargetMode="Externa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Relationship Id="rId3" Type="http://schemas.openxmlformats.org/officeDocument/2006/relationships/image" Target="../media/image2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aul van Genuchten…"/>
          <p:cNvSpPr/>
          <p:nvPr>
            <p:ph type="body" idx="13"/>
          </p:nvPr>
        </p:nvSpPr>
        <p:spPr>
          <a:xfrm>
            <a:off x="1270000" y="5689600"/>
            <a:ext cx="10464800" cy="1549400"/>
          </a:xfrm>
          <a:prstGeom prst="rect">
            <a:avLst/>
          </a:prstGeom>
        </p:spPr>
        <p:txBody>
          <a:bodyPr/>
          <a:lstStyle/>
          <a:p>
            <a:pPr/>
            <a:r>
              <a:t>Paul van Genuchten </a:t>
            </a:r>
          </a:p>
          <a:p>
            <a:pPr/>
          </a:p>
          <a:p>
            <a:pPr/>
            <a:r>
              <a:t>Open geo dag - mei 2017</a:t>
            </a:r>
          </a:p>
        </p:txBody>
      </p:sp>
      <p:sp>
        <p:nvSpPr>
          <p:cNvPr id="124" name="Feedback in geo-portalen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Feedback in geo-portalen</a:t>
            </a:r>
          </a:p>
        </p:txBody>
      </p:sp>
      <p:pic>
        <p:nvPicPr>
          <p:cNvPr id="12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93273" y="9269202"/>
            <a:ext cx="942906" cy="477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creen Shot 2016-04-21 at 16.13.10.png" descr="Screen Shot 2016-04-21 at 16.13.10.png"/>
          <p:cNvPicPr>
            <a:picLocks noChangeAspect="1"/>
          </p:cNvPicPr>
          <p:nvPr/>
        </p:nvPicPr>
        <p:blipFill>
          <a:blip r:embed="rId2">
            <a:extLst/>
          </a:blip>
          <a:srcRect l="0" t="43314" r="0" b="0"/>
          <a:stretch>
            <a:fillRect/>
          </a:stretch>
        </p:blipFill>
        <p:spPr>
          <a:xfrm>
            <a:off x="0" y="2585243"/>
            <a:ext cx="13004801" cy="45829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creen Shot 2016-04-20 at 23.43.16.png" descr="Screen Shot 2016-04-20 at 23.43.16.png"/>
          <p:cNvPicPr>
            <a:picLocks noChangeAspect="1"/>
          </p:cNvPicPr>
          <p:nvPr/>
        </p:nvPicPr>
        <p:blipFill>
          <a:blip r:embed="rId2">
            <a:extLst/>
          </a:blip>
          <a:srcRect l="0" t="18356" r="0" b="0"/>
          <a:stretch>
            <a:fillRect/>
          </a:stretch>
        </p:blipFill>
        <p:spPr>
          <a:xfrm>
            <a:off x="0" y="1697136"/>
            <a:ext cx="13004800" cy="58083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Vervolg Geo4web I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Vervolg Geo4web I</a:t>
            </a:r>
          </a:p>
        </p:txBody>
      </p:sp>
      <p:sp>
        <p:nvSpPr>
          <p:cNvPr id="162" name="Verder ontwikkeling LDProxy.net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Verder ontwikkeling </a:t>
            </a:r>
            <a:r>
              <a:rPr u="sng">
                <a:hlinkClick r:id="rId2" invalidUrl="" action="" tgtFrame="" tooltip="" history="1" highlightClick="0" endSnd="0"/>
              </a:rPr>
              <a:t>LDProxy.net</a:t>
            </a:r>
          </a:p>
          <a:p>
            <a:pPr/>
            <a:r>
              <a:t>GeoSpatial User Feedback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Voordelen van feedback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Voordelen van feedback</a:t>
            </a:r>
          </a:p>
        </p:txBody>
      </p:sp>
      <p:sp>
        <p:nvSpPr>
          <p:cNvPr id="165" name="Kwaliteit (meta)data verbeteren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Kwaliteit (meta)data verbeteren</a:t>
            </a:r>
          </a:p>
          <a:p>
            <a:pPr/>
            <a:r>
              <a:t>Hergebruik vergroten</a:t>
            </a:r>
          </a:p>
          <a:p>
            <a:pPr/>
            <a:r>
              <a:t>Betrokkenheid verhogen</a:t>
            </a:r>
          </a:p>
          <a:p>
            <a:pPr/>
            <a:r>
              <a:t>Zoek algoritme verbeteren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Vormen van Feedback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Vormen van Feedback</a:t>
            </a:r>
          </a:p>
        </p:txBody>
      </p:sp>
      <p:sp>
        <p:nvSpPr>
          <p:cNvPr id="168" name="Expliciet; gebruikers vragen een review te geven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Expliciet; gebruikers vragen een review te geven</a:t>
            </a:r>
          </a:p>
          <a:p>
            <a:pPr/>
            <a:r>
              <a:t>Impliciet; gebruik analyseren </a:t>
            </a:r>
            <a:br/>
            <a:r>
              <a:rPr sz="3200"/>
              <a:t>(welke zoekresultaten worden aangeklikt en/of snel weg geklikt)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creen Shot 2017-03-30 at 08.49.40.png" descr="Screen Shot 2017-03-30 at 08.49.40.png"/>
          <p:cNvPicPr>
            <a:picLocks noChangeAspect="1"/>
          </p:cNvPicPr>
          <p:nvPr>
            <p:ph type="pic" idx="15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042945" y="386209"/>
            <a:ext cx="8537875" cy="8592691"/>
          </a:xfrm>
          <a:prstGeom prst="rect">
            <a:avLst/>
          </a:prstGeom>
          <a:ln w="25400"/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specten voor feedback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Aspecten voor feedback</a:t>
            </a:r>
          </a:p>
        </p:txBody>
      </p:sp>
      <p:sp>
        <p:nvSpPr>
          <p:cNvPr id="173" name="Evalueren discoverability -&gt; suggereer nieuwe trefwoorden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2834" indent="-322834" defTabSz="362204">
              <a:spcBef>
                <a:spcPts val="2800"/>
              </a:spcBef>
              <a:defRPr sz="2852"/>
            </a:pPr>
            <a:r>
              <a:t>Evalueren discoverability -&gt; suggereer nieuwe trefwoorden</a:t>
            </a:r>
          </a:p>
          <a:p>
            <a:pPr marL="322834" indent="-322834" defTabSz="362204">
              <a:spcBef>
                <a:spcPts val="2800"/>
              </a:spcBef>
              <a:defRPr sz="2852"/>
            </a:pPr>
            <a:r>
              <a:t>Evaluate the assessment</a:t>
            </a:r>
          </a:p>
          <a:p>
            <a:pPr lvl="1" marL="645668" indent="-322834" defTabSz="362204">
              <a:spcBef>
                <a:spcPts val="2800"/>
              </a:spcBef>
              <a:defRPr sz="2852"/>
            </a:pPr>
            <a:r>
              <a:t>Correctheid -&gt; laat verbeteringen suggereren</a:t>
            </a:r>
          </a:p>
          <a:p>
            <a:pPr lvl="1" marL="645668" indent="-322834" defTabSz="362204">
              <a:spcBef>
                <a:spcPts val="2800"/>
              </a:spcBef>
              <a:defRPr sz="2852"/>
            </a:pPr>
            <a:r>
              <a:t>Compleetheid -&gt; laat aanvullingen suggereren</a:t>
            </a:r>
          </a:p>
          <a:p>
            <a:pPr marL="322834" indent="-322834" defTabSz="362204">
              <a:spcBef>
                <a:spcPts val="2800"/>
              </a:spcBef>
              <a:defRPr sz="2852"/>
            </a:pPr>
            <a:r>
              <a:t>Evalueer service qualiteit (antwoordsnelhied, beschikbaarheid, formaten) </a:t>
            </a:r>
          </a:p>
          <a:p>
            <a:pPr marL="322834" indent="-322834" defTabSz="362204">
              <a:spcBef>
                <a:spcPts val="2800"/>
              </a:spcBef>
              <a:defRPr sz="2852"/>
            </a:pPr>
            <a:r>
              <a:t>Evalueer andere reviews</a:t>
            </a:r>
          </a:p>
          <a:p>
            <a:pPr marL="322834" indent="-322834" defTabSz="362204">
              <a:spcBef>
                <a:spcPts val="2800"/>
              </a:spcBef>
              <a:defRPr sz="2852"/>
            </a:pPr>
            <a:r>
              <a:t>Mogelijkheid verwachtte maar niet aangetroffen datasets te suggereren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rganisatorische uitdaginge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Organisatorische uitdagingen</a:t>
            </a:r>
          </a:p>
        </p:txBody>
      </p:sp>
      <p:sp>
        <p:nvSpPr>
          <p:cNvPr id="176" name="Interactie met content providers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Interactie met content providers</a:t>
            </a:r>
          </a:p>
          <a:p>
            <a:pPr/>
            <a:r>
              <a:t>Verificatie gebruikers bijdragen</a:t>
            </a:r>
          </a:p>
          <a:p>
            <a:pPr/>
            <a:r>
              <a:t>Privacy (anoniem vs geanonimiseerd)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chnische uitdaginge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Technische uitdagingen</a:t>
            </a:r>
          </a:p>
        </p:txBody>
      </p:sp>
      <p:sp>
        <p:nvSpPr>
          <p:cNvPr id="179" name="Feedback en harvesting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5079" indent="-505079" defTabSz="566674">
              <a:spcBef>
                <a:spcPts val="4400"/>
              </a:spcBef>
              <a:defRPr sz="4462"/>
            </a:pPr>
            <a:r>
              <a:t>Feedback en harvesting</a:t>
            </a:r>
          </a:p>
          <a:p>
            <a:pPr marL="505079" indent="-505079" defTabSz="566674">
              <a:spcBef>
                <a:spcPts val="4400"/>
              </a:spcBef>
              <a:defRPr sz="4462"/>
            </a:pPr>
            <a:r>
              <a:t>Feedback opslag</a:t>
            </a:r>
          </a:p>
          <a:p>
            <a:pPr marL="505079" indent="-505079" defTabSz="566674">
              <a:spcBef>
                <a:spcPts val="4400"/>
              </a:spcBef>
              <a:defRPr sz="4462"/>
            </a:pPr>
            <a:r>
              <a:t>Feedback ter beschikking stellen in diverse ontologien en  encodings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roup"/>
          <p:cNvGrpSpPr/>
          <p:nvPr/>
        </p:nvGrpSpPr>
        <p:grpSpPr>
          <a:xfrm>
            <a:off x="1016000" y="5245100"/>
            <a:ext cx="9597331" cy="1270000"/>
            <a:chOff x="0" y="0"/>
            <a:chExt cx="9597330" cy="1270000"/>
          </a:xfrm>
        </p:grpSpPr>
        <p:sp>
          <p:nvSpPr>
            <p:cNvPr id="181" name="KRW"/>
            <p:cNvSpPr/>
            <p:nvPr/>
          </p:nvSpPr>
          <p:spPr>
            <a:xfrm>
              <a:off x="0" y="0"/>
              <a:ext cx="2165549" cy="1270000"/>
            </a:xfrm>
            <a:prstGeom prst="roundRect">
              <a:avLst>
                <a:gd name="adj" fmla="val 15000"/>
              </a:avLst>
            </a:prstGeom>
            <a:solidFill>
              <a:schemeClr val="accent6">
                <a:hueOff val="-193447"/>
                <a:satOff val="3713"/>
                <a:lumOff val="1132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KRW</a:t>
              </a:r>
            </a:p>
          </p:txBody>
        </p:sp>
        <p:sp>
          <p:nvSpPr>
            <p:cNvPr id="182" name="PGR"/>
            <p:cNvSpPr/>
            <p:nvPr/>
          </p:nvSpPr>
          <p:spPr>
            <a:xfrm>
              <a:off x="2489200" y="0"/>
              <a:ext cx="2165549" cy="1270000"/>
            </a:xfrm>
            <a:prstGeom prst="roundRect">
              <a:avLst>
                <a:gd name="adj" fmla="val 15000"/>
              </a:avLst>
            </a:prstGeom>
            <a:solidFill>
              <a:schemeClr val="accent6">
                <a:hueOff val="-193447"/>
                <a:satOff val="3713"/>
                <a:lumOff val="1132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PGR</a:t>
              </a:r>
            </a:p>
          </p:txBody>
        </p:sp>
        <p:sp>
          <p:nvSpPr>
            <p:cNvPr id="183" name="Geoportaal Waterschappen (CDL)"/>
            <p:cNvSpPr/>
            <p:nvPr/>
          </p:nvSpPr>
          <p:spPr>
            <a:xfrm>
              <a:off x="4978400" y="0"/>
              <a:ext cx="4618931" cy="1270000"/>
            </a:xfrm>
            <a:prstGeom prst="roundRect">
              <a:avLst>
                <a:gd name="adj" fmla="val 15000"/>
              </a:avLst>
            </a:prstGeom>
            <a:solidFill>
              <a:schemeClr val="accent6">
                <a:hueOff val="-193447"/>
                <a:satOff val="3713"/>
                <a:lumOff val="1132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Geoportaal Waterschappen (CDL)</a:t>
              </a:r>
            </a:p>
          </p:txBody>
        </p:sp>
      </p:grpSp>
      <p:sp>
        <p:nvSpPr>
          <p:cNvPr id="185" name="RWS"/>
          <p:cNvSpPr/>
          <p:nvPr/>
        </p:nvSpPr>
        <p:spPr>
          <a:xfrm>
            <a:off x="8641556" y="7183691"/>
            <a:ext cx="1858765" cy="939801"/>
          </a:xfrm>
          <a:prstGeom prst="roundRect">
            <a:avLst>
              <a:gd name="adj" fmla="val 20270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RWS</a:t>
            </a:r>
          </a:p>
        </p:txBody>
      </p:sp>
      <p:sp>
        <p:nvSpPr>
          <p:cNvPr id="186" name="RIVM"/>
          <p:cNvSpPr/>
          <p:nvPr/>
        </p:nvSpPr>
        <p:spPr>
          <a:xfrm>
            <a:off x="10622160" y="7183691"/>
            <a:ext cx="1867894" cy="939801"/>
          </a:xfrm>
          <a:prstGeom prst="roundRect">
            <a:avLst>
              <a:gd name="adj" fmla="val 20270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RIVM</a:t>
            </a:r>
          </a:p>
        </p:txBody>
      </p:sp>
      <p:grpSp>
        <p:nvGrpSpPr>
          <p:cNvPr id="193" name="Group"/>
          <p:cNvGrpSpPr/>
          <p:nvPr/>
        </p:nvGrpSpPr>
        <p:grpSpPr>
          <a:xfrm>
            <a:off x="1016000" y="7183691"/>
            <a:ext cx="2165549" cy="1728826"/>
            <a:chOff x="0" y="0"/>
            <a:chExt cx="2165548" cy="1728824"/>
          </a:xfrm>
        </p:grpSpPr>
        <p:sp>
          <p:nvSpPr>
            <p:cNvPr id="187" name="Rounded Rectangle"/>
            <p:cNvSpPr/>
            <p:nvPr/>
          </p:nvSpPr>
          <p:spPr>
            <a:xfrm>
              <a:off x="0" y="0"/>
              <a:ext cx="621308" cy="809923"/>
            </a:xfrm>
            <a:prstGeom prst="roundRect">
              <a:avLst>
                <a:gd name="adj" fmla="val 30661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8" name="Rounded Rectangle"/>
            <p:cNvSpPr/>
            <p:nvPr/>
          </p:nvSpPr>
          <p:spPr>
            <a:xfrm>
              <a:off x="772120" y="0"/>
              <a:ext cx="621309" cy="809923"/>
            </a:xfrm>
            <a:prstGeom prst="roundRect">
              <a:avLst>
                <a:gd name="adj" fmla="val 30661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9" name="Rounded Rectangle"/>
            <p:cNvSpPr/>
            <p:nvPr/>
          </p:nvSpPr>
          <p:spPr>
            <a:xfrm>
              <a:off x="1544240" y="0"/>
              <a:ext cx="621309" cy="809923"/>
            </a:xfrm>
            <a:prstGeom prst="roundRect">
              <a:avLst>
                <a:gd name="adj" fmla="val 30661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0" name="Rounded Rectangle"/>
            <p:cNvSpPr/>
            <p:nvPr/>
          </p:nvSpPr>
          <p:spPr>
            <a:xfrm>
              <a:off x="0" y="918902"/>
              <a:ext cx="621308" cy="809923"/>
            </a:xfrm>
            <a:prstGeom prst="roundRect">
              <a:avLst>
                <a:gd name="adj" fmla="val 30661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1" name="Rounded Rectangle"/>
            <p:cNvSpPr/>
            <p:nvPr/>
          </p:nvSpPr>
          <p:spPr>
            <a:xfrm>
              <a:off x="772120" y="918902"/>
              <a:ext cx="621309" cy="809923"/>
            </a:xfrm>
            <a:prstGeom prst="roundRect">
              <a:avLst>
                <a:gd name="adj" fmla="val 30661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2" name="Rounded Rectangle"/>
            <p:cNvSpPr/>
            <p:nvPr/>
          </p:nvSpPr>
          <p:spPr>
            <a:xfrm>
              <a:off x="1544240" y="918902"/>
              <a:ext cx="621309" cy="809923"/>
            </a:xfrm>
            <a:prstGeom prst="roundRect">
              <a:avLst>
                <a:gd name="adj" fmla="val 30661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00" name="Group"/>
          <p:cNvGrpSpPr/>
          <p:nvPr/>
        </p:nvGrpSpPr>
        <p:grpSpPr>
          <a:xfrm>
            <a:off x="3505200" y="7183691"/>
            <a:ext cx="2165549" cy="1728826"/>
            <a:chOff x="0" y="0"/>
            <a:chExt cx="2165548" cy="1728824"/>
          </a:xfrm>
        </p:grpSpPr>
        <p:sp>
          <p:nvSpPr>
            <p:cNvPr id="194" name="Rounded Rectangle"/>
            <p:cNvSpPr/>
            <p:nvPr/>
          </p:nvSpPr>
          <p:spPr>
            <a:xfrm>
              <a:off x="0" y="0"/>
              <a:ext cx="621308" cy="809923"/>
            </a:xfrm>
            <a:prstGeom prst="roundRect">
              <a:avLst>
                <a:gd name="adj" fmla="val 30661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5" name="Rounded Rectangle"/>
            <p:cNvSpPr/>
            <p:nvPr/>
          </p:nvSpPr>
          <p:spPr>
            <a:xfrm>
              <a:off x="772120" y="0"/>
              <a:ext cx="621309" cy="809923"/>
            </a:xfrm>
            <a:prstGeom prst="roundRect">
              <a:avLst>
                <a:gd name="adj" fmla="val 30661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6" name="Rounded Rectangle"/>
            <p:cNvSpPr/>
            <p:nvPr/>
          </p:nvSpPr>
          <p:spPr>
            <a:xfrm>
              <a:off x="1544240" y="0"/>
              <a:ext cx="621309" cy="809923"/>
            </a:xfrm>
            <a:prstGeom prst="roundRect">
              <a:avLst>
                <a:gd name="adj" fmla="val 30661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7" name="Rounded Rectangle"/>
            <p:cNvSpPr/>
            <p:nvPr/>
          </p:nvSpPr>
          <p:spPr>
            <a:xfrm>
              <a:off x="0" y="918902"/>
              <a:ext cx="621308" cy="809923"/>
            </a:xfrm>
            <a:prstGeom prst="roundRect">
              <a:avLst>
                <a:gd name="adj" fmla="val 30661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8" name="Rounded Rectangle"/>
            <p:cNvSpPr/>
            <p:nvPr/>
          </p:nvSpPr>
          <p:spPr>
            <a:xfrm>
              <a:off x="772120" y="918902"/>
              <a:ext cx="621309" cy="809923"/>
            </a:xfrm>
            <a:prstGeom prst="roundRect">
              <a:avLst>
                <a:gd name="adj" fmla="val 30661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9" name="Rounded Rectangle"/>
            <p:cNvSpPr/>
            <p:nvPr/>
          </p:nvSpPr>
          <p:spPr>
            <a:xfrm>
              <a:off x="1544240" y="918902"/>
              <a:ext cx="621309" cy="809923"/>
            </a:xfrm>
            <a:prstGeom prst="roundRect">
              <a:avLst>
                <a:gd name="adj" fmla="val 30661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07" name="Group"/>
          <p:cNvGrpSpPr/>
          <p:nvPr/>
        </p:nvGrpSpPr>
        <p:grpSpPr>
          <a:xfrm>
            <a:off x="5994400" y="7183691"/>
            <a:ext cx="2165549" cy="1728826"/>
            <a:chOff x="0" y="0"/>
            <a:chExt cx="2165548" cy="1728824"/>
          </a:xfrm>
        </p:grpSpPr>
        <p:sp>
          <p:nvSpPr>
            <p:cNvPr id="201" name="Rounded Rectangle"/>
            <p:cNvSpPr/>
            <p:nvPr/>
          </p:nvSpPr>
          <p:spPr>
            <a:xfrm>
              <a:off x="0" y="0"/>
              <a:ext cx="621308" cy="809923"/>
            </a:xfrm>
            <a:prstGeom prst="roundRect">
              <a:avLst>
                <a:gd name="adj" fmla="val 30661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2" name="Rounded Rectangle"/>
            <p:cNvSpPr/>
            <p:nvPr/>
          </p:nvSpPr>
          <p:spPr>
            <a:xfrm>
              <a:off x="772120" y="0"/>
              <a:ext cx="621309" cy="809923"/>
            </a:xfrm>
            <a:prstGeom prst="roundRect">
              <a:avLst>
                <a:gd name="adj" fmla="val 30661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3" name="Rounded Rectangle"/>
            <p:cNvSpPr/>
            <p:nvPr/>
          </p:nvSpPr>
          <p:spPr>
            <a:xfrm>
              <a:off x="1544240" y="0"/>
              <a:ext cx="621309" cy="809923"/>
            </a:xfrm>
            <a:prstGeom prst="roundRect">
              <a:avLst>
                <a:gd name="adj" fmla="val 30661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4" name="Rounded Rectangle"/>
            <p:cNvSpPr/>
            <p:nvPr/>
          </p:nvSpPr>
          <p:spPr>
            <a:xfrm>
              <a:off x="0" y="918902"/>
              <a:ext cx="621308" cy="809923"/>
            </a:xfrm>
            <a:prstGeom prst="roundRect">
              <a:avLst>
                <a:gd name="adj" fmla="val 30661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5" name="Rounded Rectangle"/>
            <p:cNvSpPr/>
            <p:nvPr/>
          </p:nvSpPr>
          <p:spPr>
            <a:xfrm>
              <a:off x="772120" y="918902"/>
              <a:ext cx="621309" cy="809923"/>
            </a:xfrm>
            <a:prstGeom prst="roundRect">
              <a:avLst>
                <a:gd name="adj" fmla="val 30661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6" name="Rounded Rectangle"/>
            <p:cNvSpPr/>
            <p:nvPr/>
          </p:nvSpPr>
          <p:spPr>
            <a:xfrm>
              <a:off x="1544240" y="918902"/>
              <a:ext cx="621309" cy="809923"/>
            </a:xfrm>
            <a:prstGeom prst="roundRect">
              <a:avLst>
                <a:gd name="adj" fmla="val 30661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08" name="Deltares"/>
          <p:cNvSpPr/>
          <p:nvPr/>
        </p:nvSpPr>
        <p:spPr>
          <a:xfrm>
            <a:off x="8641556" y="8234911"/>
            <a:ext cx="1858765" cy="939801"/>
          </a:xfrm>
          <a:prstGeom prst="roundRect">
            <a:avLst>
              <a:gd name="adj" fmla="val 20270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Deltares</a:t>
            </a:r>
          </a:p>
        </p:txBody>
      </p:sp>
      <p:sp>
        <p:nvSpPr>
          <p:cNvPr id="209" name="KNMI"/>
          <p:cNvSpPr/>
          <p:nvPr/>
        </p:nvSpPr>
        <p:spPr>
          <a:xfrm>
            <a:off x="10626725" y="8224462"/>
            <a:ext cx="1858765" cy="939801"/>
          </a:xfrm>
          <a:prstGeom prst="roundRect">
            <a:avLst>
              <a:gd name="adj" fmla="val 20270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KNMI</a:t>
            </a:r>
          </a:p>
        </p:txBody>
      </p:sp>
      <p:grpSp>
        <p:nvGrpSpPr>
          <p:cNvPr id="214" name="Group"/>
          <p:cNvGrpSpPr/>
          <p:nvPr/>
        </p:nvGrpSpPr>
        <p:grpSpPr>
          <a:xfrm>
            <a:off x="905519" y="3041650"/>
            <a:ext cx="11750081" cy="1270000"/>
            <a:chOff x="0" y="0"/>
            <a:chExt cx="11750079" cy="1270000"/>
          </a:xfrm>
        </p:grpSpPr>
        <p:sp>
          <p:nvSpPr>
            <p:cNvPr id="210" name="NGR"/>
            <p:cNvSpPr/>
            <p:nvPr/>
          </p:nvSpPr>
          <p:spPr>
            <a:xfrm>
              <a:off x="0" y="0"/>
              <a:ext cx="2136775" cy="1270000"/>
            </a:xfrm>
            <a:prstGeom prst="roundRect">
              <a:avLst>
                <a:gd name="adj" fmla="val 15000"/>
              </a:avLst>
            </a:prstGeom>
            <a:solidFill>
              <a:schemeClr val="accent6">
                <a:satOff val="1848"/>
                <a:lumOff val="-1526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NGR</a:t>
              </a:r>
            </a:p>
          </p:txBody>
        </p:sp>
        <p:sp>
          <p:nvSpPr>
            <p:cNvPr id="211" name="data.overheid.nl"/>
            <p:cNvSpPr/>
            <p:nvPr/>
          </p:nvSpPr>
          <p:spPr>
            <a:xfrm>
              <a:off x="2387600" y="0"/>
              <a:ext cx="3678139" cy="1270000"/>
            </a:xfrm>
            <a:prstGeom prst="roundRect">
              <a:avLst>
                <a:gd name="adj" fmla="val 15000"/>
              </a:avLst>
            </a:prstGeom>
            <a:solidFill>
              <a:schemeClr val="accent6">
                <a:satOff val="1848"/>
                <a:lumOff val="-1526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u="sng">
                  <a:solidFill>
                    <a:srgbClr val="FFFFFF"/>
                  </a:solidFill>
                  <a:hlinkClick r:id="rId2" invalidUrl="" action="" tgtFrame="" tooltip="" history="1" highlightClick="0" endSnd="0"/>
                </a:defRPr>
              </a:lvl1pPr>
            </a:lstStyle>
            <a:p>
              <a:pPr>
                <a:defRPr u="none"/>
              </a:pPr>
              <a:r>
                <a:rPr u="sng">
                  <a:hlinkClick r:id="rId2" invalidUrl="" action="" tgtFrame="" tooltip="" history="1" highlightClick="0" endSnd="0"/>
                </a:rPr>
                <a:t>data.overheid.nl</a:t>
              </a:r>
            </a:p>
          </p:txBody>
        </p:sp>
        <p:sp>
          <p:nvSpPr>
            <p:cNvPr id="212" name="Europa"/>
            <p:cNvSpPr/>
            <p:nvPr/>
          </p:nvSpPr>
          <p:spPr>
            <a:xfrm>
              <a:off x="6301978" y="0"/>
              <a:ext cx="2667199" cy="1270000"/>
            </a:xfrm>
            <a:prstGeom prst="roundRect">
              <a:avLst>
                <a:gd name="adj" fmla="val 15000"/>
              </a:avLst>
            </a:prstGeom>
            <a:solidFill>
              <a:schemeClr val="accent6">
                <a:satOff val="1848"/>
                <a:lumOff val="-1526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Europa</a:t>
              </a:r>
            </a:p>
          </p:txBody>
        </p:sp>
        <p:sp>
          <p:nvSpPr>
            <p:cNvPr id="213" name="Google"/>
            <p:cNvSpPr/>
            <p:nvPr/>
          </p:nvSpPr>
          <p:spPr>
            <a:xfrm>
              <a:off x="9205416" y="0"/>
              <a:ext cx="2544664" cy="1270000"/>
            </a:xfrm>
            <a:prstGeom prst="roundRect">
              <a:avLst>
                <a:gd name="adj" fmla="val 15000"/>
              </a:avLst>
            </a:prstGeom>
            <a:solidFill>
              <a:schemeClr val="accent6">
                <a:satOff val="1848"/>
                <a:lumOff val="-1526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Google</a:t>
              </a:r>
            </a:p>
          </p:txBody>
        </p:sp>
      </p:grpSp>
      <p:sp>
        <p:nvSpPr>
          <p:cNvPr id="215" name="Atlas vd leefomgeving"/>
          <p:cNvSpPr/>
          <p:nvPr/>
        </p:nvSpPr>
        <p:spPr>
          <a:xfrm>
            <a:off x="905519" y="838200"/>
            <a:ext cx="4919962" cy="1270000"/>
          </a:xfrm>
          <a:prstGeom prst="roundRect">
            <a:avLst>
              <a:gd name="adj" fmla="val 15000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Atlas vd leefomgeving</a:t>
            </a:r>
          </a:p>
        </p:txBody>
      </p:sp>
      <p:sp>
        <p:nvSpPr>
          <p:cNvPr id="216" name="Waterveiligheidsportaal"/>
          <p:cNvSpPr/>
          <p:nvPr/>
        </p:nvSpPr>
        <p:spPr>
          <a:xfrm>
            <a:off x="6112519" y="838200"/>
            <a:ext cx="4919962" cy="1270000"/>
          </a:xfrm>
          <a:prstGeom prst="roundRect">
            <a:avLst>
              <a:gd name="adj" fmla="val 15000"/>
            </a:avLst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Waterveiligheidsportaal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4" grpId="1"/>
      <p:bldP build="whole" bldLvl="1" animBg="1" rev="0" advAuto="0" spid="214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–Johnny Appleseed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–Johnny Appleseed</a:t>
            </a:r>
          </a:p>
        </p:txBody>
      </p:sp>
      <p:sp>
        <p:nvSpPr>
          <p:cNvPr id="128" name="“Type a quote here.”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“Type a quote here.”</a:t>
            </a:r>
          </a:p>
        </p:txBody>
      </p:sp>
      <p:pic>
        <p:nvPicPr>
          <p:cNvPr id="129" name="Screen Shot 2017-05-30 at 16.44.03.png" descr="Screen Shot 2017-05-30 at 16.44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0487" y="9977"/>
            <a:ext cx="13105774" cy="10087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5127649_orig.jpg" descr="5127649_orig.jpg"/>
          <p:cNvPicPr>
            <a:picLocks noChangeAspect="1"/>
          </p:cNvPicPr>
          <p:nvPr/>
        </p:nvPicPr>
        <p:blipFill>
          <a:blip r:embed="rId3">
            <a:extLst/>
          </a:blip>
          <a:srcRect l="0" t="21237" r="0" b="0"/>
          <a:stretch>
            <a:fillRect/>
          </a:stretch>
        </p:blipFill>
        <p:spPr>
          <a:xfrm>
            <a:off x="9129822" y="3037993"/>
            <a:ext cx="3994044" cy="2782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Screen Shot 2017-02-06 at 10.44.23.png" descr="Screen Shot 2017-02-06 at 10.44.23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24651"/>
          <a:stretch>
            <a:fillRect/>
          </a:stretch>
        </p:blipFill>
        <p:spPr>
          <a:xfrm>
            <a:off x="9612434" y="5718126"/>
            <a:ext cx="3363421" cy="4961019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Bron afbeeldingen: booking.com"/>
          <p:cNvSpPr/>
          <p:nvPr/>
        </p:nvSpPr>
        <p:spPr>
          <a:xfrm>
            <a:off x="4314229" y="9226550"/>
            <a:ext cx="518914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/>
            </a:pPr>
            <a:r>
              <a:t>Bron afbeeldingen: </a:t>
            </a:r>
            <a:r>
              <a:rPr u="sng">
                <a:hlinkClick r:id="rId5" invalidUrl="" action="" tgtFrame="" tooltip="" history="1" highlightClick="0" endSnd="0"/>
              </a:rPr>
              <a:t>booking.com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2" grpId="2"/>
      <p:bldP build="whole" bldLvl="1" animBg="1" rev="0" advAuto="0" spid="131" grpId="3"/>
      <p:bldP build="whole" bldLvl="1" animBg="1" rev="0" advAuto="0" spid="130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Harvesting geeft duplicati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6768"/>
            </a:lvl1pPr>
          </a:lstStyle>
          <a:p>
            <a:pPr/>
            <a:r>
              <a:t>Harvesting geeft duplicatie</a:t>
            </a:r>
          </a:p>
        </p:txBody>
      </p:sp>
      <p:sp>
        <p:nvSpPr>
          <p:cNvPr id="219" name="Feedback versnippert over meerdere catalogi…"/>
          <p:cNvSpPr/>
          <p:nvPr/>
        </p:nvSpPr>
        <p:spPr>
          <a:xfrm>
            <a:off x="1294705" y="3238500"/>
            <a:ext cx="10415390" cy="327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400"/>
            </a:pPr>
            <a:r>
              <a:t>Feedback versnippert over meerdere catalogi</a:t>
            </a:r>
          </a:p>
          <a:p>
            <a:pPr algn="l">
              <a:defRPr sz="4400"/>
            </a:pPr>
            <a:r>
              <a:t>Mogelijke oplossingsrichtingen</a:t>
            </a:r>
          </a:p>
          <a:p>
            <a:pPr marL="407504" indent="-407504" algn="l">
              <a:buClr>
                <a:srgbClr val="535353"/>
              </a:buClr>
              <a:buSzPct val="82000"/>
              <a:buChar char="-"/>
              <a:defRPr sz="4400"/>
            </a:pPr>
            <a:r>
              <a:t>Feedback in een centraal systeem </a:t>
            </a:r>
          </a:p>
          <a:p>
            <a:pPr marL="407504" indent="-407504" algn="l">
              <a:buClr>
                <a:srgbClr val="535353"/>
              </a:buClr>
              <a:buSzPct val="82000"/>
              <a:buChar char="-"/>
              <a:defRPr sz="4400"/>
            </a:pPr>
            <a:r>
              <a:t>Feedback mee harvesten</a:t>
            </a:r>
          </a:p>
          <a:p>
            <a:pPr marL="407504" indent="-407504" algn="l">
              <a:buClr>
                <a:srgbClr val="535353"/>
              </a:buClr>
              <a:buSzPct val="82000"/>
              <a:buChar char="-"/>
              <a:defRPr sz="4400"/>
            </a:pPr>
            <a:r>
              <a:t>Feedback bij de bron opslaan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NGR"/>
          <p:cNvSpPr/>
          <p:nvPr/>
        </p:nvSpPr>
        <p:spPr>
          <a:xfrm>
            <a:off x="785217" y="645914"/>
            <a:ext cx="3592910" cy="2371130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NGR</a:t>
            </a:r>
          </a:p>
        </p:txBody>
      </p:sp>
      <p:sp>
        <p:nvSpPr>
          <p:cNvPr id="222" name="atlas leefomgeving"/>
          <p:cNvSpPr/>
          <p:nvPr/>
        </p:nvSpPr>
        <p:spPr>
          <a:xfrm>
            <a:off x="785217" y="3567298"/>
            <a:ext cx="3592910" cy="2371131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atlas leefomgeving</a:t>
            </a:r>
          </a:p>
        </p:txBody>
      </p:sp>
      <p:sp>
        <p:nvSpPr>
          <p:cNvPr id="223" name="data.overheid.nl"/>
          <p:cNvSpPr/>
          <p:nvPr/>
        </p:nvSpPr>
        <p:spPr>
          <a:xfrm>
            <a:off x="785217" y="6488683"/>
            <a:ext cx="3592910" cy="2371130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u="sng">
                <a:solidFill>
                  <a:srgbClr val="FFFFFF"/>
                </a:solid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data.overheid.nl</a:t>
            </a:r>
          </a:p>
        </p:txBody>
      </p:sp>
      <p:sp>
        <p:nvSpPr>
          <p:cNvPr id="224" name="issuetracker / forum"/>
          <p:cNvSpPr/>
          <p:nvPr/>
        </p:nvSpPr>
        <p:spPr>
          <a:xfrm>
            <a:off x="8008441" y="3387762"/>
            <a:ext cx="4881563" cy="2978076"/>
          </a:xfrm>
          <a:prstGeom prst="roundRect">
            <a:avLst>
              <a:gd name="adj" fmla="val 18664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issuetracker / forum</a:t>
            </a:r>
          </a:p>
        </p:txBody>
      </p:sp>
      <p:sp>
        <p:nvSpPr>
          <p:cNvPr id="225" name="+review"/>
          <p:cNvSpPr/>
          <p:nvPr/>
        </p:nvSpPr>
        <p:spPr>
          <a:xfrm>
            <a:off x="5461000" y="2251670"/>
            <a:ext cx="2465686" cy="237113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AB180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+review</a:t>
            </a:r>
          </a:p>
        </p:txBody>
      </p:sp>
      <p:sp>
        <p:nvSpPr>
          <p:cNvPr id="226" name="reviews"/>
          <p:cNvSpPr/>
          <p:nvPr/>
        </p:nvSpPr>
        <p:spPr>
          <a:xfrm>
            <a:off x="5224660" y="5071070"/>
            <a:ext cx="2669879" cy="23711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957" y="14256"/>
                </a:moveTo>
                <a:lnTo>
                  <a:pt x="11957" y="21600"/>
                </a:lnTo>
                <a:lnTo>
                  <a:pt x="0" y="10800"/>
                </a:lnTo>
                <a:lnTo>
                  <a:pt x="11957" y="0"/>
                </a:lnTo>
                <a:lnTo>
                  <a:pt x="11957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solidFill>
            <a:srgbClr val="AB180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reviews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een standaard datamodel voor user feedback faciliteert uitwisseling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/>
            <a:r>
              <a:t>een standaard datamodel voor user feedback faciliteert uitwisseling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eerdere initiatieve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eerdere initiatieven</a:t>
            </a:r>
          </a:p>
        </p:txBody>
      </p:sp>
      <p:sp>
        <p:nvSpPr>
          <p:cNvPr id="231" name="OGC Geospatial User Feedback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OGC Geospatial User Feedback</a:t>
            </a:r>
          </a:p>
          <a:p>
            <a:pPr/>
            <a:r>
              <a:t>Feedback best practice W3C ‘data publishing on the web’ groep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schema.org/Review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OGC Geospatial User Feedback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6768"/>
            </a:lvl1pPr>
          </a:lstStyle>
          <a:p>
            <a:pPr/>
            <a:r>
              <a:t>OGC Geospatial User Feedback</a:t>
            </a:r>
          </a:p>
        </p:txBody>
      </p:sp>
      <p:sp>
        <p:nvSpPr>
          <p:cNvPr id="234" name="Started by GeoViqua FP7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Started by GeoViqua FP7</a:t>
            </a:r>
          </a:p>
          <a:p>
            <a:pPr/>
            <a:r>
              <a:t>External feedback app</a:t>
            </a:r>
          </a:p>
          <a:p>
            <a:pPr/>
            <a:r>
              <a:t>Geolabel</a:t>
            </a:r>
          </a:p>
        </p:txBody>
      </p:sp>
      <p:pic>
        <p:nvPicPr>
          <p:cNvPr id="23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63639" t="0" r="3195" b="19339"/>
          <a:stretch>
            <a:fillRect/>
          </a:stretch>
        </p:blipFill>
        <p:spPr>
          <a:xfrm>
            <a:off x="8530133" y="4853146"/>
            <a:ext cx="4313139" cy="4094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Screen Shot 2017-05-31 at 08.56.08.png" descr="Screen Shot 2017-05-31 at 08.56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5953" y="280590"/>
            <a:ext cx="11392894" cy="8747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creen Shot 2017-05-31 at 08.53.36.png" descr="Screen Shot 2017-05-31 at 08.53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660" y="232568"/>
            <a:ext cx="11729480" cy="8879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creen Shot 2017-03-22 at 09.53.36.png" descr="Screen Shot 2017-03-22 at 09.53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060" y="281055"/>
            <a:ext cx="8838168" cy="8654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Screen Shot 2017-03-22 at 09.54.47.png" descr="Screen Shot 2017-03-22 at 09.54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7330" y="4306517"/>
            <a:ext cx="9507506" cy="238578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itl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5" name="Fzz6E93wIbDDgCuWLhrJ8fpAadR5a3W6X932jOJZSoeHxIzvnqr4NTEXr2LRkujO3zt-9WndH9gQymBE8e8vQNFzwci-O2F02aDokb3FRN9f1iXr8wIwqLEiXjOoQ6KG1xJREVTC.png" descr="Fzz6E93wIbDDgCuWLhrJ8fpAadR5a3W6X932jOJZSoeHxIzvnqr4NTEXr2LRkujO3zt-9WndH9gQymBE8e8vQNFzwci-O2F02aDokb3FRN9f1iXr8wIwqLEiXjOoQ6KG1xJREVT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7612" y="236570"/>
            <a:ext cx="10083297" cy="8851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creen Shot 2017-05-30 at 22.05.18.png" descr="Screen Shot 2017-05-30 at 22.05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229" y="481409"/>
            <a:ext cx="12504342" cy="8285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Body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6" name="Screen Shot 2017-05-30 at 16.54.17.png" descr="Screen Shot 2017-05-30 at 16.54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1115" y="79375"/>
            <a:ext cx="9363767" cy="9132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what’s next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what’s next?</a:t>
            </a:r>
          </a:p>
        </p:txBody>
      </p:sp>
      <p:sp>
        <p:nvSpPr>
          <p:cNvPr id="250" name="GUF schema-plugin en feedback user interface voor GeoNetwork momenteel in ontwikkeling by GeoCat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7802" indent="-447802" defTabSz="502412">
              <a:spcBef>
                <a:spcPts val="3900"/>
              </a:spcBef>
              <a:defRPr sz="3956"/>
            </a:pPr>
            <a:r>
              <a:t>GUF schema-plugin en feedback user interface voor GeoNetwork momenteel in ontwikkeling by GeoCat</a:t>
            </a:r>
          </a:p>
          <a:p>
            <a:pPr marL="447802" indent="-447802" defTabSz="502412">
              <a:spcBef>
                <a:spcPts val="3900"/>
              </a:spcBef>
              <a:defRPr sz="3956"/>
            </a:pPr>
            <a:r>
              <a:t>Prognose presentatie op INSPIRE conferentie (september 2017)</a:t>
            </a:r>
          </a:p>
          <a:p>
            <a:pPr marL="447802" indent="-447802" defTabSz="502412">
              <a:spcBef>
                <a:spcPts val="3900"/>
              </a:spcBef>
              <a:defRPr sz="3956"/>
            </a:pPr>
            <a:r>
              <a:t>Op zoek naar organisaties die mee willen denken / testen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European Location Interoperability Solutions for e-Government"/>
          <p:cNvSpPr/>
          <p:nvPr>
            <p:ph type="body" idx="13"/>
          </p:nvPr>
        </p:nvSpPr>
        <p:spPr>
          <a:xfrm>
            <a:off x="1270000" y="1879600"/>
            <a:ext cx="10464800" cy="1524000"/>
          </a:xfrm>
          <a:prstGeom prst="rect">
            <a:avLst/>
          </a:prstGeom>
        </p:spPr>
        <p:txBody>
          <a:bodyPr/>
          <a:lstStyle/>
          <a:p>
            <a:pPr>
              <a:defRPr sz="4100"/>
            </a:pPr>
            <a:r>
              <a:rPr b="1"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t>uropean </a:t>
            </a:r>
            <a:r>
              <a:rPr b="1"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t>ocation </a:t>
            </a:r>
            <a:r>
              <a:rPr b="1"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t>nteroperability </a:t>
            </a:r>
            <a:r>
              <a:rPr b="1"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t>olutions for </a:t>
            </a:r>
            <a:r>
              <a:rPr b="1"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t>-Government</a:t>
            </a:r>
          </a:p>
        </p:txBody>
      </p:sp>
      <p:sp>
        <p:nvSpPr>
          <p:cNvPr id="139" name="ELISE tools"/>
          <p:cNvSpPr/>
          <p:nvPr>
            <p:ph type="body" idx="14"/>
          </p:nvPr>
        </p:nvSpPr>
        <p:spPr>
          <a:xfrm>
            <a:off x="1079500" y="5562599"/>
            <a:ext cx="10464801" cy="762001"/>
          </a:xfrm>
          <a:prstGeom prst="rect">
            <a:avLst/>
          </a:prstGeom>
        </p:spPr>
        <p:txBody>
          <a:bodyPr/>
          <a:lstStyle/>
          <a:p>
            <a:pPr/>
            <a:r>
              <a:t>ELISE tools</a:t>
            </a:r>
          </a:p>
        </p:txBody>
      </p:sp>
      <p:sp>
        <p:nvSpPr>
          <p:cNvPr id="140" name="ISA2   JRC    Interactive Instruments     PWC.be       Geocat"/>
          <p:cNvSpPr/>
          <p:nvPr/>
        </p:nvSpPr>
        <p:spPr>
          <a:xfrm>
            <a:off x="1029655" y="7842249"/>
            <a:ext cx="1094549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ISA</a:t>
            </a:r>
            <a:r>
              <a:rPr baseline="31999" cap="small"/>
              <a:t>2</a:t>
            </a:r>
            <a:r>
              <a:t>   JRC    Interactive Instruments     PWC.be       Geocat</a:t>
            </a:r>
          </a:p>
        </p:txBody>
      </p:sp>
      <p:pic>
        <p:nvPicPr>
          <p:cNvPr id="141" name="IMG_9959.JPG" descr="IMG_9959.JPG"/>
          <p:cNvPicPr>
            <a:picLocks noChangeAspect="1"/>
          </p:cNvPicPr>
          <p:nvPr/>
        </p:nvPicPr>
        <p:blipFill>
          <a:blip r:embed="rId2">
            <a:extLst/>
          </a:blip>
          <a:srcRect l="4778" t="37205" r="62876" b="33290"/>
          <a:stretch>
            <a:fillRect/>
          </a:stretch>
        </p:blipFill>
        <p:spPr>
          <a:xfrm>
            <a:off x="10011826" y="4175747"/>
            <a:ext cx="2584193" cy="3535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ELISE action vervolg op EULF en Are3na…"/>
          <p:cNvSpPr/>
          <p:nvPr>
            <p:ph type="body" idx="13"/>
          </p:nvPr>
        </p:nvSpPr>
        <p:spPr>
          <a:xfrm>
            <a:off x="1270000" y="5105400"/>
            <a:ext cx="10464800" cy="4991100"/>
          </a:xfrm>
          <a:prstGeom prst="rect">
            <a:avLst/>
          </a:prstGeom>
        </p:spPr>
        <p:txBody>
          <a:bodyPr/>
          <a:lstStyle/>
          <a:p>
            <a:pPr marL="316947" indent="-316947" algn="l">
              <a:buClr>
                <a:srgbClr val="535353"/>
              </a:buClr>
              <a:buSzPct val="82000"/>
              <a:buChar char="-"/>
              <a:defRPr sz="4000"/>
            </a:pPr>
            <a:r>
              <a:t>ELISE action vervolg op EULF en Are3na</a:t>
            </a:r>
          </a:p>
          <a:p>
            <a:pPr marL="316947" indent="-316947" algn="l">
              <a:buClr>
                <a:srgbClr val="535353"/>
              </a:buClr>
              <a:buSzPct val="82000"/>
              <a:buChar char="-"/>
              <a:defRPr sz="4000"/>
            </a:pPr>
            <a:r>
              <a:t>Tools is een project van JRC binnen ELISE</a:t>
            </a:r>
          </a:p>
          <a:p>
            <a:pPr marL="316947" indent="-316947" algn="l">
              <a:buClr>
                <a:srgbClr val="535353"/>
              </a:buClr>
              <a:buSzPct val="82000"/>
              <a:buChar char="-"/>
              <a:defRPr sz="4000"/>
            </a:pPr>
            <a:r>
              <a:t>Activiteiten</a:t>
            </a:r>
          </a:p>
          <a:p>
            <a:pPr lvl="1" marL="837647" indent="-316947">
              <a:spcBef>
                <a:spcPts val="0"/>
              </a:spcBef>
              <a:buClr>
                <a:srgbClr val="535353"/>
              </a:buClr>
              <a:buChar char="-"/>
              <a:defRPr sz="4000"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t>Europese locatie thesaurus</a:t>
            </a:r>
          </a:p>
          <a:p>
            <a:pPr lvl="1" marL="837647" indent="-316947">
              <a:spcBef>
                <a:spcPts val="0"/>
              </a:spcBef>
              <a:buClr>
                <a:srgbClr val="535353"/>
              </a:buClr>
              <a:buChar char="-"/>
              <a:defRPr sz="4000"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t>Lab: Vervolg op geo4web I</a:t>
            </a:r>
          </a:p>
          <a:p>
            <a:pPr marL="316947" indent="-316947" algn="l">
              <a:buClr>
                <a:srgbClr val="535353"/>
              </a:buClr>
              <a:buSzPct val="82000"/>
              <a:buChar char="-"/>
              <a:defRPr sz="4000"/>
            </a:pPr>
          </a:p>
        </p:txBody>
      </p:sp>
      <p:sp>
        <p:nvSpPr>
          <p:cNvPr id="144" name="ELISE tools"/>
          <p:cNvSpPr/>
          <p:nvPr>
            <p:ph type="body" idx="14"/>
          </p:nvPr>
        </p:nvSpPr>
        <p:spPr>
          <a:xfrm>
            <a:off x="1079500" y="1092200"/>
            <a:ext cx="10464801" cy="927101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/>
            <a:r>
              <a:t>ELISE 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–Johnny Appleseed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–Johnny Appleseed</a:t>
            </a:r>
          </a:p>
        </p:txBody>
      </p:sp>
      <p:sp>
        <p:nvSpPr>
          <p:cNvPr id="147" name="GEONOVUM TESTBED…"/>
          <p:cNvSpPr/>
          <p:nvPr>
            <p:ph type="body" idx="14"/>
          </p:nvPr>
        </p:nvSpPr>
        <p:spPr>
          <a:xfrm>
            <a:off x="1079500" y="514349"/>
            <a:ext cx="10464800" cy="1422401"/>
          </a:xfrm>
          <a:prstGeom prst="rect">
            <a:avLst/>
          </a:prstGeom>
        </p:spPr>
        <p:txBody>
          <a:bodyPr/>
          <a:lstStyle/>
          <a:p>
            <a:pPr/>
            <a:r>
              <a:t>GEONOVUM TESTBED </a:t>
            </a:r>
          </a:p>
          <a:p>
            <a:pPr/>
            <a:r>
              <a:t>SPATIAL DATA ON THE WEB</a:t>
            </a:r>
          </a:p>
        </p:txBody>
      </p:sp>
      <p:pic>
        <p:nvPicPr>
          <p:cNvPr id="148" name="Screen Shot 2016-08-19 at 15.46.57.png" descr="Screen Shot 2016-08-19 at 15.46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88532"/>
            <a:ext cx="13004800" cy="6045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7600" y="2588532"/>
            <a:ext cx="1034040" cy="1052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creen Shot 2017-05-30 at 17.03.17.png" descr="Screen Shot 2017-05-30 at 17.03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686" y="232667"/>
            <a:ext cx="11993428" cy="88310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creen Shot 2016-06-01 at 22.30.29.png" descr="Screen Shot 2016-06-01 at 22.30.29.png"/>
          <p:cNvPicPr>
            <a:picLocks noChangeAspect="1"/>
          </p:cNvPicPr>
          <p:nvPr/>
        </p:nvPicPr>
        <p:blipFill>
          <a:blip r:embed="rId2">
            <a:extLst/>
          </a:blip>
          <a:srcRect l="14088" t="0" r="0" b="0"/>
          <a:stretch>
            <a:fillRect/>
          </a:stretch>
        </p:blipFill>
        <p:spPr>
          <a:xfrm>
            <a:off x="915987" y="-17571"/>
            <a:ext cx="11172628" cy="9262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creen Shot 2016-06-01 at 22.30.43.png" descr="Screen Shot 2016-06-01 at 22.30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98516"/>
            <a:ext cx="13004801" cy="60038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